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70" r:id="rId4"/>
    <p:sldId id="258" r:id="rId5"/>
    <p:sldId id="261" r:id="rId6"/>
    <p:sldId id="260" r:id="rId7"/>
    <p:sldId id="259" r:id="rId8"/>
    <p:sldId id="262" r:id="rId9"/>
    <p:sldId id="263" r:id="rId10"/>
    <p:sldId id="271" r:id="rId11"/>
    <p:sldId id="266" r:id="rId12"/>
    <p:sldId id="264" r:id="rId13"/>
    <p:sldId id="265" r:id="rId14"/>
    <p:sldId id="272" r:id="rId15"/>
    <p:sldId id="267" r:id="rId16"/>
    <p:sldId id="273" r:id="rId17"/>
    <p:sldId id="268" r:id="rId18"/>
    <p:sldId id="278" r:id="rId19"/>
    <p:sldId id="279" r:id="rId20"/>
    <p:sldId id="274" r:id="rId21"/>
    <p:sldId id="269" r:id="rId22"/>
    <p:sldId id="275" r:id="rId23"/>
    <p:sldId id="276"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p:restoredTop sz="94613"/>
  </p:normalViewPr>
  <p:slideViewPr>
    <p:cSldViewPr snapToGrid="0" snapToObjects="1">
      <p:cViewPr varScale="1">
        <p:scale>
          <a:sx n="108" d="100"/>
          <a:sy n="108" d="100"/>
        </p:scale>
        <p:origin x="672" y="10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0D0AF-5BFE-4BC0-80DC-8CB5AEBBE9C3}" type="datetimeFigureOut">
              <a:rPr lang="en-US" smtClean="0"/>
              <a:t>11/18/2015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83B48-7962-42AD-BD89-76949E2BBF3E}" type="slidenum">
              <a:rPr lang="en-US" smtClean="0"/>
              <a:t>‹#›</a:t>
            </a:fld>
            <a:endParaRPr lang="en-US"/>
          </a:p>
        </p:txBody>
      </p:sp>
    </p:spTree>
    <p:extLst>
      <p:ext uri="{BB962C8B-B14F-4D97-AF65-F5344CB8AC3E}">
        <p14:creationId xmlns:p14="http://schemas.microsoft.com/office/powerpoint/2010/main" val="1478660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B83B48-7962-42AD-BD89-76949E2BBF3E}" type="slidenum">
              <a:rPr lang="en-US" smtClean="0"/>
              <a:t>4</a:t>
            </a:fld>
            <a:endParaRPr lang="en-US"/>
          </a:p>
        </p:txBody>
      </p:sp>
    </p:spTree>
    <p:extLst>
      <p:ext uri="{BB962C8B-B14F-4D97-AF65-F5344CB8AC3E}">
        <p14:creationId xmlns:p14="http://schemas.microsoft.com/office/powerpoint/2010/main" val="2907216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31D5D8F-0174-43EE-BB40-81A6EABEB4B1}" type="datetime1">
              <a:rPr lang="en-US" smtClean="0"/>
              <a:t>11/18/2015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CC5561-5F29-4CEE-9B57-154AC3EAED36}" type="datetime1">
              <a:rPr lang="en-US" smtClean="0"/>
              <a:t>11/18/2015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295CF5-E402-4C4B-92DD-808CAC784D3D}" type="datetime1">
              <a:rPr lang="en-US" smtClean="0"/>
              <a:t>11/18/2015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5B6E38-FBF6-4D98-BDFB-11390FD5A7BF}" type="datetime1">
              <a:rPr lang="en-US" smtClean="0"/>
              <a:t>11/18/2015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C82D6E-3E11-4946-AF9C-1BB15DC9E0DB}" type="datetime1">
              <a:rPr lang="en-US" smtClean="0"/>
              <a:t>11/18/2015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7EBE49-59DA-4AA1-B3D5-911E4BB5856B}" type="datetime1">
              <a:rPr lang="en-US" smtClean="0"/>
              <a:t>11/18/2015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46FD8B-B1CD-4903-97BD-1AFA929D69A8}" type="datetime1">
              <a:rPr lang="en-US" smtClean="0"/>
              <a:t>11/18/2015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31F7CB-43A3-47CE-8826-55AB7505D7E3}" type="datetime1">
              <a:rPr lang="en-US" smtClean="0"/>
              <a:t>11/18/2015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0DDCFD-1701-4CCF-B8F5-316A19B268CE}" type="datetime1">
              <a:rPr lang="en-US" smtClean="0"/>
              <a:t>11/18/2015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7E7C9-A4D1-48F4-AEB0-7B0A5793593D}" type="datetime1">
              <a:rPr lang="en-US" smtClean="0"/>
              <a:t>11/18/2015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A94868-D6E2-4D1C-A39D-4FF6543E1BB8}" type="datetime1">
              <a:rPr lang="en-US" smtClean="0"/>
              <a:t>11/18/2015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F83298-179E-457B-8466-34BA2F5674EA}" type="datetime1">
              <a:rPr lang="en-US" smtClean="0"/>
              <a:t>11/18/2015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543271-33ED-4A69-800A-9EADA5EF8EA5}" type="datetime1">
              <a:rPr lang="en-US" smtClean="0"/>
              <a:t>11/18/2015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F1E630A-71D2-4937-83F9-6D6417EB77E6}" type="datetime1">
              <a:rPr lang="en-US" smtClean="0"/>
              <a:t>11/18/2015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756FFF8-B271-4016-8298-3D1FE076AE81}" type="datetime1">
              <a:rPr lang="en-US" smtClean="0"/>
              <a:t>11/18/2015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E8F9E1-60ED-4573-A5C9-344D1C7DACC7}" type="datetime1">
              <a:rPr lang="en-US" smtClean="0"/>
              <a:t>11/18/2015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5ACCCA-EB1F-4673-A9DB-B1091A22B9F6}" type="datetime1">
              <a:rPr lang="en-US" smtClean="0"/>
              <a:t>11/18/2015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9F2BDF-F58B-4151-839B-AE5BCD80FFE4}" type="datetime1">
              <a:rPr lang="en-US" smtClean="0"/>
              <a:t>11/18/2015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jpg"/><Relationship Id="rId7" Type="http://schemas.openxmlformats.org/officeDocument/2006/relationships/image" Target="../media/image27.jpg"/><Relationship Id="rId12" Type="http://schemas.openxmlformats.org/officeDocument/2006/relationships/image" Target="../media/image32.jp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jp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3682" y="899260"/>
            <a:ext cx="10111666" cy="2421464"/>
          </a:xfrm>
        </p:spPr>
        <p:txBody>
          <a:bodyPr>
            <a:noAutofit/>
          </a:bodyPr>
          <a:lstStyle/>
          <a:p>
            <a:pPr algn="ctr"/>
            <a:r>
              <a:rPr lang="en-US" sz="6000" dirty="0" smtClean="0"/>
              <a:t>Thermal Image Pin </a:t>
            </a:r>
            <a:r>
              <a:rPr lang="en-US" sz="6000" dirty="0" smtClean="0"/>
              <a:t>Detection &amp; Recognition</a:t>
            </a:r>
            <a:endParaRPr lang="en-US" sz="6000" dirty="0"/>
          </a:p>
        </p:txBody>
      </p:sp>
      <p:sp>
        <p:nvSpPr>
          <p:cNvPr id="3" name="Subtitle 2"/>
          <p:cNvSpPr>
            <a:spLocks noGrp="1"/>
          </p:cNvSpPr>
          <p:nvPr>
            <p:ph type="subTitle" idx="1"/>
          </p:nvPr>
        </p:nvSpPr>
        <p:spPr>
          <a:xfrm>
            <a:off x="2058295" y="3869363"/>
            <a:ext cx="7197726" cy="1405467"/>
          </a:xfrm>
        </p:spPr>
        <p:txBody>
          <a:bodyPr>
            <a:noAutofit/>
          </a:bodyPr>
          <a:lstStyle/>
          <a:p>
            <a:pPr algn="ctr"/>
            <a:r>
              <a:rPr lang="en-US" sz="2000" dirty="0" smtClean="0"/>
              <a:t>Eric Romero &amp; Justin Guerra</a:t>
            </a:r>
          </a:p>
          <a:p>
            <a:pPr algn="ctr"/>
            <a:r>
              <a:rPr lang="en-US" sz="2000" dirty="0"/>
              <a:t>COSC </a:t>
            </a:r>
            <a:r>
              <a:rPr lang="en-US" sz="2000" dirty="0" smtClean="0"/>
              <a:t>4590.001</a:t>
            </a:r>
            <a:endParaRPr lang="en-US" sz="2000" dirty="0" smtClean="0"/>
          </a:p>
          <a:p>
            <a:pPr algn="ctr"/>
            <a:r>
              <a:rPr lang="en-US" sz="2000" dirty="0" smtClean="0"/>
              <a:t>Digital </a:t>
            </a:r>
            <a:r>
              <a:rPr lang="en-US" sz="2000" dirty="0"/>
              <a:t>Image Processing and </a:t>
            </a:r>
            <a:r>
              <a:rPr lang="en-US" sz="2000" dirty="0" smtClean="0"/>
              <a:t>Computer </a:t>
            </a:r>
            <a:r>
              <a:rPr lang="en-US" sz="2000" dirty="0"/>
              <a:t>Vision Fall </a:t>
            </a:r>
            <a:r>
              <a:rPr lang="en-US" sz="2000" dirty="0" smtClean="0"/>
              <a:t>2015</a:t>
            </a:r>
          </a:p>
          <a:p>
            <a:pPr algn="ctr"/>
            <a:r>
              <a:rPr lang="en-US" sz="2000" dirty="0" smtClean="0"/>
              <a:t>Dr</a:t>
            </a:r>
            <a:r>
              <a:rPr lang="en-US" sz="2000" dirty="0"/>
              <a:t>. Maryam </a:t>
            </a:r>
            <a:r>
              <a:rPr lang="en-US" sz="2000" dirty="0" err="1"/>
              <a:t>Rahnemoonfar</a:t>
            </a:r>
            <a:endParaRPr lang="en-US"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219979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87" y="1175657"/>
            <a:ext cx="10131425" cy="4717143"/>
          </a:xfrm>
        </p:spPr>
        <p:txBody>
          <a:bodyPr>
            <a:normAutofit/>
          </a:bodyPr>
          <a:lstStyle/>
          <a:p>
            <a:pPr algn="ctr"/>
            <a:r>
              <a:rPr lang="en-US" sz="6000" dirty="0" smtClean="0"/>
              <a:t>Contributions</a:t>
            </a:r>
            <a:r>
              <a:rPr lang="is-IS" sz="6000" dirty="0" smtClean="0"/>
              <a:t>…</a:t>
            </a:r>
            <a:endParaRPr lang="en-US" sz="6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7236381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t>
            </a:r>
            <a:r>
              <a:rPr lang="en-US" dirty="0" smtClean="0"/>
              <a:t>contributions – Eric &amp; Justin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839432"/>
            <a:ext cx="3554154" cy="4593265"/>
          </a:xfrm>
          <a:prstGeom prst="rect">
            <a:avLst/>
          </a:prstGeom>
        </p:spPr>
      </p:pic>
      <p:sp>
        <p:nvSpPr>
          <p:cNvPr id="7" name="TextBox 6"/>
          <p:cNvSpPr txBox="1"/>
          <p:nvPr/>
        </p:nvSpPr>
        <p:spPr>
          <a:xfrm>
            <a:off x="4603897" y="1839432"/>
            <a:ext cx="5975497" cy="3877985"/>
          </a:xfrm>
          <a:prstGeom prst="rect">
            <a:avLst/>
          </a:prstGeom>
          <a:noFill/>
        </p:spPr>
        <p:txBody>
          <a:bodyPr wrap="square" rtlCol="0">
            <a:spAutoFit/>
          </a:bodyPr>
          <a:lstStyle/>
          <a:p>
            <a:r>
              <a:rPr lang="en-US" dirty="0" smtClean="0"/>
              <a:t>Problems: </a:t>
            </a:r>
          </a:p>
          <a:p>
            <a:pPr lvl="1"/>
            <a:r>
              <a:rPr lang="en-US" dirty="0" smtClean="0"/>
              <a:t>How do we find the ROI? </a:t>
            </a:r>
          </a:p>
          <a:p>
            <a:pPr lvl="1"/>
            <a:r>
              <a:rPr lang="en-US" dirty="0" smtClean="0"/>
              <a:t> 	</a:t>
            </a:r>
            <a:r>
              <a:rPr lang="en-US" sz="1600" dirty="0" smtClean="0">
                <a:solidFill>
                  <a:schemeClr val="tx1">
                    <a:lumMod val="50000"/>
                  </a:schemeClr>
                </a:solidFill>
              </a:rPr>
              <a:t>Eric identified a method that would </a:t>
            </a:r>
          </a:p>
          <a:p>
            <a:pPr lvl="1"/>
            <a:r>
              <a:rPr lang="en-US" sz="1600" dirty="0" smtClean="0">
                <a:solidFill>
                  <a:schemeClr val="tx1">
                    <a:lumMod val="50000"/>
                  </a:schemeClr>
                </a:solidFill>
              </a:rPr>
              <a:t>	allow us to split the </a:t>
            </a:r>
            <a:r>
              <a:rPr lang="en-US" sz="1600" dirty="0" smtClean="0">
                <a:solidFill>
                  <a:schemeClr val="tx1">
                    <a:lumMod val="50000"/>
                  </a:schemeClr>
                </a:solidFill>
              </a:rPr>
              <a:t>image into 12 even sections. </a:t>
            </a:r>
            <a:endParaRPr lang="en-US" dirty="0" smtClean="0"/>
          </a:p>
          <a:p>
            <a:pPr lvl="1"/>
            <a:r>
              <a:rPr lang="en-US" dirty="0" smtClean="0"/>
              <a:t>How to identify presses within </a:t>
            </a:r>
          </a:p>
          <a:p>
            <a:r>
              <a:rPr lang="en-US" dirty="0" smtClean="0"/>
              <a:t>      	each ROI? </a:t>
            </a:r>
          </a:p>
          <a:p>
            <a:r>
              <a:rPr lang="en-US" dirty="0"/>
              <a:t>	</a:t>
            </a:r>
            <a:r>
              <a:rPr lang="en-US" dirty="0" smtClean="0"/>
              <a:t>	</a:t>
            </a:r>
            <a:r>
              <a:rPr lang="en-US" sz="1600" dirty="0" smtClean="0">
                <a:solidFill>
                  <a:schemeClr val="tx1">
                    <a:lumMod val="50000"/>
                  </a:schemeClr>
                </a:solidFill>
              </a:rPr>
              <a:t>Justin found an </a:t>
            </a:r>
            <a:r>
              <a:rPr lang="en-US" sz="1600" dirty="0" err="1" smtClean="0">
                <a:solidFill>
                  <a:schemeClr val="tx1">
                    <a:lumMod val="50000"/>
                  </a:schemeClr>
                </a:solidFill>
              </a:rPr>
              <a:t>OpenCV</a:t>
            </a:r>
            <a:r>
              <a:rPr lang="en-US" sz="1600" dirty="0" smtClean="0">
                <a:solidFill>
                  <a:schemeClr val="tx1">
                    <a:lumMod val="50000"/>
                  </a:schemeClr>
                </a:solidFill>
              </a:rPr>
              <a:t> method that </a:t>
            </a:r>
          </a:p>
          <a:p>
            <a:r>
              <a:rPr lang="en-US" sz="1600" dirty="0">
                <a:solidFill>
                  <a:schemeClr val="tx1">
                    <a:lumMod val="50000"/>
                  </a:schemeClr>
                </a:solidFill>
              </a:rPr>
              <a:t>	</a:t>
            </a:r>
            <a:r>
              <a:rPr lang="en-US" sz="1600" dirty="0" smtClean="0">
                <a:solidFill>
                  <a:schemeClr val="tx1">
                    <a:lumMod val="50000"/>
                  </a:schemeClr>
                </a:solidFill>
              </a:rPr>
              <a:t>	will allow us to work with</a:t>
            </a:r>
          </a:p>
          <a:p>
            <a:r>
              <a:rPr lang="en-US" sz="1600" dirty="0" smtClean="0">
                <a:solidFill>
                  <a:schemeClr val="tx1">
                    <a:lumMod val="50000"/>
                  </a:schemeClr>
                </a:solidFill>
              </a:rPr>
              <a:t>		a specific channel.</a:t>
            </a:r>
            <a:endParaRPr lang="en-US" sz="1600" dirty="0">
              <a:solidFill>
                <a:schemeClr val="tx1">
                  <a:lumMod val="50000"/>
                </a:schemeClr>
              </a:solidFill>
            </a:endParaRPr>
          </a:p>
          <a:p>
            <a:r>
              <a:rPr lang="en-US" dirty="0" smtClean="0"/>
              <a:t>Approach: </a:t>
            </a:r>
            <a:endParaRPr lang="en-US" dirty="0"/>
          </a:p>
          <a:p>
            <a:r>
              <a:rPr lang="en-US" dirty="0" smtClean="0"/>
              <a:t>	Can this be </a:t>
            </a:r>
            <a:r>
              <a:rPr lang="en-US" dirty="0"/>
              <a:t>done </a:t>
            </a:r>
            <a:r>
              <a:rPr lang="en-US" dirty="0" smtClean="0"/>
              <a:t>completely </a:t>
            </a:r>
            <a:r>
              <a:rPr lang="en-US" dirty="0"/>
              <a:t>autonomously? (ongoing</a:t>
            </a:r>
            <a:r>
              <a:rPr lang="is-IS" dirty="0" smtClean="0"/>
              <a:t>…)</a:t>
            </a:r>
            <a:endParaRPr lang="en-US" dirty="0" smtClean="0"/>
          </a:p>
          <a:p>
            <a:r>
              <a:rPr lang="en-US" dirty="0" smtClean="0"/>
              <a:t>	</a:t>
            </a:r>
            <a:r>
              <a:rPr lang="en-US" dirty="0" smtClean="0">
                <a:solidFill>
                  <a:schemeClr val="tx1">
                    <a:lumMod val="50000"/>
                  </a:schemeClr>
                </a:solidFill>
              </a:rPr>
              <a:t>- Justin</a:t>
            </a:r>
            <a:endParaRPr lang="en-US" dirty="0" smtClean="0"/>
          </a:p>
          <a:p>
            <a:r>
              <a:rPr lang="en-US" dirty="0" smtClean="0"/>
              <a:t>	Identify a press (complete</a:t>
            </a:r>
            <a:r>
              <a:rPr lang="is-IS" dirty="0" smtClean="0"/>
              <a:t>…)</a:t>
            </a:r>
            <a:endParaRPr lang="en-US" dirty="0" smtClean="0"/>
          </a:p>
          <a:p>
            <a:r>
              <a:rPr lang="en-US" dirty="0"/>
              <a:t>	</a:t>
            </a:r>
            <a:r>
              <a:rPr lang="en-US" dirty="0" smtClean="0">
                <a:solidFill>
                  <a:schemeClr val="tx1">
                    <a:lumMod val="50000"/>
                  </a:schemeClr>
                </a:solidFill>
              </a:rPr>
              <a:t>- Eric</a:t>
            </a:r>
            <a:endParaRPr lang="en-US" dirty="0">
              <a:solidFill>
                <a:schemeClr val="tx1">
                  <a:lumMod val="50000"/>
                </a:schemeClr>
              </a:solidFill>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59041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15" y="95250"/>
            <a:ext cx="10131425" cy="1456267"/>
          </a:xfrm>
        </p:spPr>
        <p:txBody>
          <a:bodyPr/>
          <a:lstStyle/>
          <a:p>
            <a:r>
              <a:rPr lang="en-US" dirty="0" smtClean="0"/>
              <a:t>contributions – Eric (complete)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691" y="2154286"/>
            <a:ext cx="4986934" cy="185720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43" y="4614259"/>
            <a:ext cx="3543300" cy="17653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2589" y="4614259"/>
            <a:ext cx="3644900" cy="17526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9429" y="3371849"/>
            <a:ext cx="3339429" cy="3330476"/>
          </a:xfrm>
          <a:prstGeom prst="rect">
            <a:avLst/>
          </a:prstGeom>
        </p:spPr>
      </p:pic>
      <p:sp>
        <p:nvSpPr>
          <p:cNvPr id="8" name="TextBox 7"/>
          <p:cNvSpPr txBox="1"/>
          <p:nvPr/>
        </p:nvSpPr>
        <p:spPr>
          <a:xfrm>
            <a:off x="298229" y="4217897"/>
            <a:ext cx="3413114" cy="369332"/>
          </a:xfrm>
          <a:prstGeom prst="rect">
            <a:avLst/>
          </a:prstGeom>
          <a:noFill/>
        </p:spPr>
        <p:txBody>
          <a:bodyPr wrap="none" rtlCol="0">
            <a:spAutoFit/>
          </a:bodyPr>
          <a:lstStyle/>
          <a:p>
            <a:r>
              <a:rPr lang="en-US" dirty="0" smtClean="0"/>
              <a:t>Calculate the mean values of ROIs </a:t>
            </a:r>
            <a:endParaRPr lang="en-US" dirty="0"/>
          </a:p>
        </p:txBody>
      </p:sp>
      <p:sp>
        <p:nvSpPr>
          <p:cNvPr id="9" name="TextBox 8"/>
          <p:cNvSpPr txBox="1"/>
          <p:nvPr/>
        </p:nvSpPr>
        <p:spPr>
          <a:xfrm>
            <a:off x="2093799" y="1693536"/>
            <a:ext cx="3560718" cy="369332"/>
          </a:xfrm>
          <a:prstGeom prst="rect">
            <a:avLst/>
          </a:prstGeom>
          <a:noFill/>
        </p:spPr>
        <p:txBody>
          <a:bodyPr wrap="none" rtlCol="0">
            <a:spAutoFit/>
          </a:bodyPr>
          <a:lstStyle/>
          <a:p>
            <a:r>
              <a:rPr lang="en-US" dirty="0" smtClean="0"/>
              <a:t>Create ROI regions within the image</a:t>
            </a:r>
            <a:endParaRPr lang="en-US"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8701" y="770670"/>
            <a:ext cx="3596382" cy="2040580"/>
          </a:xfrm>
          <a:prstGeom prst="rect">
            <a:avLst/>
          </a:prstGeom>
        </p:spPr>
      </p:pic>
      <p:sp>
        <p:nvSpPr>
          <p:cNvPr id="11" name="TextBox 10"/>
          <p:cNvSpPr txBox="1"/>
          <p:nvPr/>
        </p:nvSpPr>
        <p:spPr>
          <a:xfrm>
            <a:off x="4815400" y="4244927"/>
            <a:ext cx="2165978" cy="369332"/>
          </a:xfrm>
          <a:prstGeom prst="rect">
            <a:avLst/>
          </a:prstGeom>
          <a:noFill/>
        </p:spPr>
        <p:txBody>
          <a:bodyPr wrap="none" rtlCol="0">
            <a:spAutoFit/>
          </a:bodyPr>
          <a:lstStyle/>
          <a:p>
            <a:r>
              <a:rPr lang="en-US" dirty="0" smtClean="0"/>
              <a:t>Sort the mean values</a:t>
            </a:r>
            <a:endParaRPr lang="en-US" dirty="0"/>
          </a:p>
        </p:txBody>
      </p:sp>
      <p:sp>
        <p:nvSpPr>
          <p:cNvPr id="12" name="TextBox 11"/>
          <p:cNvSpPr txBox="1"/>
          <p:nvPr/>
        </p:nvSpPr>
        <p:spPr>
          <a:xfrm>
            <a:off x="7164388" y="334485"/>
            <a:ext cx="4384470" cy="369332"/>
          </a:xfrm>
          <a:prstGeom prst="rect">
            <a:avLst/>
          </a:prstGeom>
          <a:noFill/>
        </p:spPr>
        <p:txBody>
          <a:bodyPr wrap="none" rtlCol="0">
            <a:spAutoFit/>
          </a:bodyPr>
          <a:lstStyle/>
          <a:p>
            <a:r>
              <a:rPr lang="en-US" dirty="0" smtClean="0"/>
              <a:t>Returning ROIs with the highest </a:t>
            </a:r>
            <a:r>
              <a:rPr lang="en-US" smtClean="0"/>
              <a:t>mean values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12</a:t>
            </a:fld>
            <a:endParaRPr lang="en-US" dirty="0"/>
          </a:p>
        </p:txBody>
      </p:sp>
      <p:sp>
        <p:nvSpPr>
          <p:cNvPr id="13" name="TextBox 12"/>
          <p:cNvSpPr txBox="1"/>
          <p:nvPr/>
        </p:nvSpPr>
        <p:spPr>
          <a:xfrm>
            <a:off x="8596676" y="3002517"/>
            <a:ext cx="2564933" cy="369332"/>
          </a:xfrm>
          <a:prstGeom prst="rect">
            <a:avLst/>
          </a:prstGeom>
          <a:noFill/>
        </p:spPr>
        <p:txBody>
          <a:bodyPr wrap="none" rtlCol="0">
            <a:spAutoFit/>
          </a:bodyPr>
          <a:lstStyle/>
          <a:p>
            <a:r>
              <a:rPr lang="en-US" dirty="0" smtClean="0"/>
              <a:t>Remove all colors but red</a:t>
            </a:r>
            <a:endParaRPr lang="en-US" dirty="0"/>
          </a:p>
        </p:txBody>
      </p:sp>
    </p:spTree>
    <p:extLst>
      <p:ext uri="{BB962C8B-B14F-4D97-AF65-F5344CB8AC3E}">
        <p14:creationId xmlns:p14="http://schemas.microsoft.com/office/powerpoint/2010/main" val="67372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 – Justin (ongoing)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3877" y="2582657"/>
            <a:ext cx="3687773" cy="39006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824" y="2582657"/>
            <a:ext cx="3446877" cy="39006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70" y="1931115"/>
            <a:ext cx="3936327" cy="45791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70" y="2582657"/>
            <a:ext cx="3936327" cy="2353343"/>
          </a:xfrm>
          <a:prstGeom prst="rect">
            <a:avLst/>
          </a:prstGeom>
        </p:spPr>
      </p:pic>
      <p:sp>
        <p:nvSpPr>
          <p:cNvPr id="8" name="TextBox 7"/>
          <p:cNvSpPr txBox="1"/>
          <p:nvPr/>
        </p:nvSpPr>
        <p:spPr>
          <a:xfrm>
            <a:off x="102170" y="5129625"/>
            <a:ext cx="4070666" cy="646331"/>
          </a:xfrm>
          <a:prstGeom prst="rect">
            <a:avLst/>
          </a:prstGeom>
          <a:noFill/>
        </p:spPr>
        <p:txBody>
          <a:bodyPr wrap="none" rtlCol="0">
            <a:spAutoFit/>
          </a:bodyPr>
          <a:lstStyle/>
          <a:p>
            <a:r>
              <a:rPr lang="en-US" sz="1200" dirty="0" smtClean="0"/>
              <a:t>Cited: Nash. “Detecting shapes in an image” </a:t>
            </a:r>
            <a:r>
              <a:rPr lang="en-US" sz="1200" dirty="0" err="1" smtClean="0"/>
              <a:t>opencv-code.com</a:t>
            </a:r>
            <a:endParaRPr lang="en-US" sz="1200" dirty="0" smtClean="0"/>
          </a:p>
          <a:p>
            <a:r>
              <a:rPr lang="en-US" sz="1200" dirty="0" smtClean="0"/>
              <a:t>Dec. 17 2012. 10. 20. </a:t>
            </a:r>
            <a:r>
              <a:rPr lang="en-US" sz="1200" dirty="0"/>
              <a:t>2015 was accessed. </a:t>
            </a:r>
            <a:endParaRPr lang="en-US" sz="1200" dirty="0" smtClean="0"/>
          </a:p>
          <a:p>
            <a:r>
              <a:rPr lang="en-US" sz="1200" dirty="0" smtClean="0"/>
              <a:t>http</a:t>
            </a:r>
            <a:r>
              <a:rPr lang="en-US" sz="1200" dirty="0"/>
              <a:t>://</a:t>
            </a:r>
            <a:r>
              <a:rPr lang="en-US" sz="1200" dirty="0" err="1"/>
              <a:t>www.easybib.com</a:t>
            </a:r>
            <a:r>
              <a:rPr lang="en-US" sz="1200" dirty="0"/>
              <a:t>/reference/guide/</a:t>
            </a:r>
            <a:r>
              <a:rPr lang="en-US" sz="1200" dirty="0" err="1"/>
              <a:t>mla</a:t>
            </a:r>
            <a:r>
              <a:rPr lang="en-US" sz="1200" dirty="0"/>
              <a:t>/website</a:t>
            </a:r>
          </a:p>
        </p:txBody>
      </p:sp>
      <p:sp>
        <p:nvSpPr>
          <p:cNvPr id="9" name="TextBox 8"/>
          <p:cNvSpPr txBox="1"/>
          <p:nvPr/>
        </p:nvSpPr>
        <p:spPr>
          <a:xfrm>
            <a:off x="4817285" y="2160073"/>
            <a:ext cx="3015954" cy="369332"/>
          </a:xfrm>
          <a:prstGeom prst="rect">
            <a:avLst/>
          </a:prstGeom>
          <a:noFill/>
        </p:spPr>
        <p:txBody>
          <a:bodyPr wrap="none" rtlCol="0">
            <a:spAutoFit/>
          </a:bodyPr>
          <a:lstStyle/>
          <a:p>
            <a:r>
              <a:rPr lang="en-US" dirty="0" smtClean="0"/>
              <a:t>User visually identifies </a:t>
            </a:r>
            <a:r>
              <a:rPr lang="en-US" smtClean="0"/>
              <a:t>the key</a:t>
            </a:r>
            <a:endParaRPr lang="en-US"/>
          </a:p>
        </p:txBody>
      </p:sp>
      <p:sp>
        <p:nvSpPr>
          <p:cNvPr id="10" name="TextBox 9"/>
          <p:cNvSpPr txBox="1"/>
          <p:nvPr/>
        </p:nvSpPr>
        <p:spPr>
          <a:xfrm>
            <a:off x="8207745" y="2160073"/>
            <a:ext cx="3723905" cy="369332"/>
          </a:xfrm>
          <a:prstGeom prst="rect">
            <a:avLst/>
          </a:prstGeom>
          <a:noFill/>
        </p:spPr>
        <p:txBody>
          <a:bodyPr wrap="none" rtlCol="0">
            <a:spAutoFit/>
          </a:bodyPr>
          <a:lstStyle/>
          <a:p>
            <a:r>
              <a:rPr lang="en-US" dirty="0" smtClean="0"/>
              <a:t>Trying to filter </a:t>
            </a:r>
            <a:r>
              <a:rPr lang="en-US"/>
              <a:t>the keys autonomously</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8487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87" y="1175657"/>
            <a:ext cx="10131425" cy="4717143"/>
          </a:xfrm>
        </p:spPr>
        <p:txBody>
          <a:bodyPr>
            <a:normAutofit/>
          </a:bodyPr>
          <a:lstStyle/>
          <a:p>
            <a:pPr algn="ctr"/>
            <a:r>
              <a:rPr lang="en-US" sz="6000" dirty="0" smtClean="0"/>
              <a:t>DATASET</a:t>
            </a:r>
            <a:r>
              <a:rPr lang="is-IS" sz="6000" dirty="0" smtClean="0"/>
              <a:t>…</a:t>
            </a:r>
            <a:endParaRPr lang="en-US" sz="6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904180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004" y="213197"/>
            <a:ext cx="10131425" cy="1456267"/>
          </a:xfrm>
        </p:spPr>
        <p:txBody>
          <a:bodyPr>
            <a:normAutofit/>
          </a:bodyPr>
          <a:lstStyle/>
          <a:p>
            <a:r>
              <a:rPr lang="en-US" sz="4800" dirty="0" smtClean="0"/>
              <a:t>Dataset</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145" y="169828"/>
            <a:ext cx="1435204" cy="16682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746" y="2044316"/>
            <a:ext cx="1597837" cy="19076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677" y="1701421"/>
            <a:ext cx="1334107" cy="17846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9658" y="173531"/>
            <a:ext cx="1211553" cy="170182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202" y="151191"/>
            <a:ext cx="1360826" cy="168688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324" y="5179367"/>
            <a:ext cx="1088187" cy="129921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2584" y="173531"/>
            <a:ext cx="917612" cy="1664545"/>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03770" y="4342780"/>
            <a:ext cx="1788002" cy="2036335"/>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5711" y="1669464"/>
            <a:ext cx="1463336" cy="1848565"/>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19658" y="2029963"/>
            <a:ext cx="1341188" cy="1555778"/>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42681" y="4188889"/>
            <a:ext cx="1755936" cy="2186511"/>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61158" y="172637"/>
            <a:ext cx="1380485" cy="1662628"/>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58053" y="169828"/>
            <a:ext cx="1358215" cy="1668247"/>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18653" y="3770559"/>
            <a:ext cx="1324886" cy="1540016"/>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8343" y="3654529"/>
            <a:ext cx="1114942" cy="1388338"/>
          </a:xfrm>
          <a:prstGeom prst="rect">
            <a:avLst/>
          </a:prstGeom>
        </p:spPr>
      </p:pic>
      <p:pic>
        <p:nvPicPr>
          <p:cNvPr id="27" name="Picture 2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8507048" y="2523908"/>
            <a:ext cx="2408221" cy="1652460"/>
          </a:xfrm>
          <a:prstGeom prst="rect">
            <a:avLst/>
          </a:prstGeom>
        </p:spPr>
      </p:pic>
      <p:pic>
        <p:nvPicPr>
          <p:cNvPr id="28" name="Picture 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29126" y="4826000"/>
            <a:ext cx="3352800" cy="1870991"/>
          </a:xfrm>
          <a:prstGeom prst="rect">
            <a:avLst/>
          </a:prstGeom>
        </p:spPr>
      </p:pic>
      <p:pic>
        <p:nvPicPr>
          <p:cNvPr id="29" name="Picture 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5429" y="3706009"/>
            <a:ext cx="1389646" cy="2990981"/>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9" name="Picture 1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86680" y="2230670"/>
            <a:ext cx="1702489" cy="2112110"/>
          </a:xfrm>
          <a:prstGeom prst="rect">
            <a:avLst/>
          </a:prstGeom>
        </p:spPr>
      </p:pic>
      <p:pic>
        <p:nvPicPr>
          <p:cNvPr id="20" name="Picture 1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1901" y="5502018"/>
            <a:ext cx="1678399" cy="1119807"/>
          </a:xfrm>
          <a:prstGeom prst="rect">
            <a:avLst/>
          </a:prstGeom>
        </p:spPr>
      </p:pic>
      <p:pic>
        <p:nvPicPr>
          <p:cNvPr id="21" name="Picture 2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19264" y="2360994"/>
            <a:ext cx="1964780" cy="1473586"/>
          </a:xfrm>
          <a:prstGeom prst="rect">
            <a:avLst/>
          </a:prstGeom>
        </p:spPr>
      </p:pic>
    </p:spTree>
    <p:extLst>
      <p:ext uri="{BB962C8B-B14F-4D97-AF65-F5344CB8AC3E}">
        <p14:creationId xmlns:p14="http://schemas.microsoft.com/office/powerpoint/2010/main" val="945751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87" y="1175657"/>
            <a:ext cx="10131425" cy="4717143"/>
          </a:xfrm>
        </p:spPr>
        <p:txBody>
          <a:bodyPr>
            <a:normAutofit/>
          </a:bodyPr>
          <a:lstStyle/>
          <a:p>
            <a:pPr algn="ctr"/>
            <a:r>
              <a:rPr lang="en-US" sz="6000" dirty="0" smtClean="0"/>
              <a:t>Results</a:t>
            </a:r>
            <a:r>
              <a:rPr lang="is-IS" sz="6000" dirty="0" smtClean="0"/>
              <a:t>…</a:t>
            </a:r>
            <a:endParaRPr lang="en-US" sz="6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218009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1" y="120895"/>
            <a:ext cx="10131425" cy="1456267"/>
          </a:xfrm>
        </p:spPr>
        <p:txBody>
          <a:bodyPr/>
          <a:lstStyle/>
          <a:p>
            <a:r>
              <a:rPr lang="en-US" dirty="0" smtClean="0"/>
              <a:t>Results </a:t>
            </a:r>
            <a:endParaRPr lang="en-US" dirty="0"/>
          </a:p>
        </p:txBody>
      </p:sp>
      <p:pic>
        <p:nvPicPr>
          <p:cNvPr id="6" name="Picture 5"/>
          <p:cNvPicPr>
            <a:picLocks noChangeAspect="1"/>
          </p:cNvPicPr>
          <p:nvPr/>
        </p:nvPicPr>
        <p:blipFill rotWithShape="1">
          <a:blip r:embed="rId2"/>
          <a:srcRect r="3035"/>
          <a:stretch/>
        </p:blipFill>
        <p:spPr>
          <a:xfrm>
            <a:off x="685801" y="1180214"/>
            <a:ext cx="4077585" cy="5265373"/>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489"/>
          <a:stretch/>
        </p:blipFill>
        <p:spPr>
          <a:xfrm>
            <a:off x="8689492" y="1914746"/>
            <a:ext cx="2996905" cy="3784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777" y="1920600"/>
            <a:ext cx="3039324" cy="3784600"/>
          </a:xfrm>
          <a:prstGeom prst="rect">
            <a:avLst/>
          </a:prstGeom>
        </p:spPr>
      </p:pic>
      <p:sp>
        <p:nvSpPr>
          <p:cNvPr id="9" name="TextBox 8"/>
          <p:cNvSpPr txBox="1"/>
          <p:nvPr/>
        </p:nvSpPr>
        <p:spPr>
          <a:xfrm>
            <a:off x="6323412" y="1397380"/>
            <a:ext cx="806054" cy="523220"/>
          </a:xfrm>
          <a:prstGeom prst="rect">
            <a:avLst/>
          </a:prstGeom>
          <a:noFill/>
        </p:spPr>
        <p:txBody>
          <a:bodyPr wrap="none" rtlCol="0">
            <a:spAutoFit/>
          </a:bodyPr>
          <a:lstStyle/>
          <a:p>
            <a:r>
              <a:rPr lang="en-US" sz="2800" dirty="0" smtClean="0"/>
              <a:t>Raw</a:t>
            </a:r>
            <a:endParaRPr lang="en-US" sz="2800" dirty="0"/>
          </a:p>
        </p:txBody>
      </p:sp>
      <p:sp>
        <p:nvSpPr>
          <p:cNvPr id="10" name="TextBox 9"/>
          <p:cNvSpPr txBox="1"/>
          <p:nvPr/>
        </p:nvSpPr>
        <p:spPr>
          <a:xfrm>
            <a:off x="9358710" y="1412867"/>
            <a:ext cx="1658467" cy="523220"/>
          </a:xfrm>
          <a:prstGeom prst="rect">
            <a:avLst/>
          </a:prstGeom>
          <a:noFill/>
        </p:spPr>
        <p:txBody>
          <a:bodyPr wrap="none" rtlCol="0">
            <a:spAutoFit/>
          </a:bodyPr>
          <a:lstStyle/>
          <a:p>
            <a:r>
              <a:rPr lang="en-US" sz="2800" dirty="0" smtClean="0"/>
              <a:t>Processed</a:t>
            </a:r>
            <a:endParaRPr lang="en-US" sz="28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5797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87" y="1175657"/>
            <a:ext cx="10131425" cy="4717143"/>
          </a:xfrm>
        </p:spPr>
        <p:txBody>
          <a:bodyPr>
            <a:normAutofit/>
          </a:bodyPr>
          <a:lstStyle/>
          <a:p>
            <a:pPr algn="ctr"/>
            <a:r>
              <a:rPr lang="is-IS" sz="6000" dirty="0" smtClean="0"/>
              <a:t>Problems…</a:t>
            </a:r>
            <a:endParaRPr lang="en-US" sz="6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7210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smtClean="0"/>
              <a:t>Poor picture</a:t>
            </a:r>
          </a:p>
          <a:p>
            <a:r>
              <a:rPr lang="en-US" dirty="0" smtClean="0"/>
              <a:t>Too faint of a press</a:t>
            </a:r>
          </a:p>
          <a:p>
            <a:r>
              <a:rPr lang="en-US" dirty="0" smtClean="0"/>
              <a:t>Too many or too few presses</a:t>
            </a:r>
          </a:p>
          <a:p>
            <a:r>
              <a:rPr lang="en-US" dirty="0" smtClean="0"/>
              <a:t>Waited too long after the input of pin</a:t>
            </a:r>
          </a:p>
          <a:p>
            <a:r>
              <a:rPr lang="en-US" dirty="0" smtClean="0"/>
              <a:t>Access point location temperature too hot or cold</a:t>
            </a:r>
            <a:endParaRPr lang="en-US" dirty="0"/>
          </a:p>
          <a:p>
            <a:r>
              <a:rPr lang="en-US" dirty="0" smtClean="0"/>
              <a:t>Access points with LEDs behind keys</a:t>
            </a:r>
          </a:p>
          <a:p>
            <a:r>
              <a:rPr lang="en-US" dirty="0" smtClean="0"/>
              <a:t>Double key press</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6493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97229"/>
            <a:ext cx="10131425" cy="1456267"/>
          </a:xfrm>
        </p:spPr>
        <p:txBody>
          <a:bodyPr/>
          <a:lstStyle/>
          <a:p>
            <a:r>
              <a:rPr lang="en-US" dirty="0" smtClean="0"/>
              <a:t>Overview</a:t>
            </a:r>
            <a:endParaRPr lang="en-US" dirty="0"/>
          </a:p>
        </p:txBody>
      </p:sp>
      <p:sp>
        <p:nvSpPr>
          <p:cNvPr id="6" name="TextBox 5"/>
          <p:cNvSpPr txBox="1"/>
          <p:nvPr/>
        </p:nvSpPr>
        <p:spPr>
          <a:xfrm>
            <a:off x="762449" y="1753496"/>
            <a:ext cx="5295374" cy="3416320"/>
          </a:xfrm>
          <a:prstGeom prst="rect">
            <a:avLst/>
          </a:prstGeom>
          <a:noFill/>
        </p:spPr>
        <p:txBody>
          <a:bodyPr wrap="square" rtlCol="0">
            <a:spAutoFit/>
          </a:bodyPr>
          <a:lstStyle/>
          <a:p>
            <a:pPr marL="285750" indent="-285750">
              <a:buFont typeface="Arial" charset="0"/>
              <a:buChar char="•"/>
            </a:pPr>
            <a:r>
              <a:rPr lang="en-US" sz="2400" dirty="0" smtClean="0"/>
              <a:t>Design</a:t>
            </a:r>
            <a:endParaRPr lang="en-US" sz="2400" dirty="0" smtClean="0"/>
          </a:p>
          <a:p>
            <a:endParaRPr lang="en-US" sz="2400" dirty="0"/>
          </a:p>
          <a:p>
            <a:pPr marL="285750" indent="-285750">
              <a:buFont typeface="Arial" charset="0"/>
              <a:buChar char="•"/>
            </a:pPr>
            <a:r>
              <a:rPr lang="en-US" sz="2400" dirty="0" smtClean="0"/>
              <a:t>Method</a:t>
            </a:r>
            <a:endParaRPr lang="en-US" sz="2400" dirty="0" smtClean="0"/>
          </a:p>
          <a:p>
            <a:pPr marL="285750" indent="-285750">
              <a:buFont typeface="Arial" charset="0"/>
              <a:buChar char="•"/>
            </a:pPr>
            <a:endParaRPr lang="en-US" sz="2400" dirty="0"/>
          </a:p>
          <a:p>
            <a:pPr marL="285750" indent="-285750">
              <a:buFont typeface="Arial" charset="0"/>
              <a:buChar char="•"/>
            </a:pPr>
            <a:r>
              <a:rPr lang="en-US" sz="2400" dirty="0" smtClean="0"/>
              <a:t>Contributions</a:t>
            </a:r>
            <a:endParaRPr lang="en-US" sz="2400" dirty="0" smtClean="0"/>
          </a:p>
          <a:p>
            <a:endParaRPr lang="en-US" sz="2400" dirty="0"/>
          </a:p>
          <a:p>
            <a:pPr marL="285750" indent="-285750">
              <a:buFont typeface="Arial" charset="0"/>
              <a:buChar char="•"/>
            </a:pPr>
            <a:r>
              <a:rPr lang="en-US" sz="2400" dirty="0" smtClean="0"/>
              <a:t>Dataset</a:t>
            </a:r>
          </a:p>
          <a:p>
            <a:pPr marL="285750" indent="-285750">
              <a:buFont typeface="Arial" charset="0"/>
              <a:buChar char="•"/>
            </a:pPr>
            <a:endParaRPr lang="en-US" sz="2400" dirty="0"/>
          </a:p>
          <a:p>
            <a:endParaRPr lang="en-US" sz="24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TextBox 4"/>
          <p:cNvSpPr txBox="1"/>
          <p:nvPr/>
        </p:nvSpPr>
        <p:spPr>
          <a:xfrm>
            <a:off x="6134471" y="1753496"/>
            <a:ext cx="5295374" cy="2677656"/>
          </a:xfrm>
          <a:prstGeom prst="rect">
            <a:avLst/>
          </a:prstGeom>
          <a:noFill/>
        </p:spPr>
        <p:txBody>
          <a:bodyPr wrap="square" rtlCol="0">
            <a:spAutoFit/>
          </a:bodyPr>
          <a:lstStyle/>
          <a:p>
            <a:pPr marL="285750" indent="-285750">
              <a:buFont typeface="Arial" charset="0"/>
              <a:buChar char="•"/>
            </a:pPr>
            <a:r>
              <a:rPr lang="en-US" sz="2400" dirty="0" smtClean="0"/>
              <a:t>Results</a:t>
            </a:r>
          </a:p>
          <a:p>
            <a:pPr marL="285750" indent="-285750">
              <a:buFont typeface="Arial" charset="0"/>
              <a:buChar char="•"/>
            </a:pPr>
            <a:endParaRPr lang="en-US" sz="2400" dirty="0" smtClean="0"/>
          </a:p>
          <a:p>
            <a:pPr marL="285750" indent="-285750">
              <a:buFont typeface="Arial" charset="0"/>
              <a:buChar char="•"/>
            </a:pPr>
            <a:r>
              <a:rPr lang="en-US" sz="2400" dirty="0" smtClean="0"/>
              <a:t>Problems</a:t>
            </a:r>
            <a:endParaRPr lang="en-US" sz="2400" dirty="0"/>
          </a:p>
          <a:p>
            <a:endParaRPr lang="en-US" sz="2400" dirty="0"/>
          </a:p>
          <a:p>
            <a:pPr marL="285750" indent="-285750">
              <a:buFont typeface="Arial" charset="0"/>
              <a:buChar char="•"/>
            </a:pPr>
            <a:r>
              <a:rPr lang="en-US" sz="2400" dirty="0" smtClean="0"/>
              <a:t>C</a:t>
            </a:r>
            <a:r>
              <a:rPr lang="en-US" sz="2400" dirty="0" smtClean="0"/>
              <a:t>onclusion</a:t>
            </a:r>
          </a:p>
          <a:p>
            <a:pPr marL="285750" indent="-285750">
              <a:buFont typeface="Arial" charset="0"/>
              <a:buChar char="•"/>
            </a:pPr>
            <a:endParaRPr lang="en-US" sz="2400" dirty="0"/>
          </a:p>
          <a:p>
            <a:pPr marL="285750" indent="-285750">
              <a:buFont typeface="Arial" charset="0"/>
              <a:buChar char="•"/>
            </a:pPr>
            <a:r>
              <a:rPr lang="en-US" sz="2400" dirty="0" smtClean="0"/>
              <a:t>Additions</a:t>
            </a:r>
            <a:endParaRPr lang="en-US" sz="2400" dirty="0"/>
          </a:p>
        </p:txBody>
      </p:sp>
    </p:spTree>
    <p:extLst>
      <p:ext uri="{BB962C8B-B14F-4D97-AF65-F5344CB8AC3E}">
        <p14:creationId xmlns:p14="http://schemas.microsoft.com/office/powerpoint/2010/main" val="5285061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87" y="1175657"/>
            <a:ext cx="10131425" cy="4717143"/>
          </a:xfrm>
        </p:spPr>
        <p:txBody>
          <a:bodyPr>
            <a:normAutofit/>
          </a:bodyPr>
          <a:lstStyle/>
          <a:p>
            <a:pPr algn="ctr"/>
            <a:r>
              <a:rPr lang="en-US" sz="6000" dirty="0" smtClean="0"/>
              <a:t>Conclusion</a:t>
            </a:r>
            <a:r>
              <a:rPr lang="is-IS" sz="6000" dirty="0" smtClean="0"/>
              <a:t>…</a:t>
            </a:r>
            <a:endParaRPr lang="en-US" sz="6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5972326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264246"/>
            <a:ext cx="10131425" cy="1456267"/>
          </a:xfrm>
        </p:spPr>
        <p:txBody>
          <a:bodyPr>
            <a:normAutofit/>
          </a:bodyPr>
          <a:lstStyle/>
          <a:p>
            <a:r>
              <a:rPr lang="en-US" sz="4000" dirty="0" smtClean="0"/>
              <a:t>Conclusion</a:t>
            </a:r>
            <a:endParaRPr lang="en-US" sz="4000" dirty="0"/>
          </a:p>
        </p:txBody>
      </p:sp>
      <p:sp>
        <p:nvSpPr>
          <p:cNvPr id="4" name="TextBox 3"/>
          <p:cNvSpPr txBox="1"/>
          <p:nvPr/>
        </p:nvSpPr>
        <p:spPr>
          <a:xfrm>
            <a:off x="797442" y="1720513"/>
            <a:ext cx="10887739" cy="4893647"/>
          </a:xfrm>
          <a:prstGeom prst="rect">
            <a:avLst/>
          </a:prstGeom>
          <a:noFill/>
        </p:spPr>
        <p:txBody>
          <a:bodyPr wrap="square" rtlCol="0">
            <a:spAutoFit/>
          </a:bodyPr>
          <a:lstStyle/>
          <a:p>
            <a:pPr marL="285750" indent="-285750">
              <a:buFont typeface="Arial" charset="0"/>
              <a:buChar char="•"/>
            </a:pPr>
            <a:r>
              <a:rPr lang="en-US" sz="2400" dirty="0" smtClean="0"/>
              <a:t>How to identify a press? </a:t>
            </a:r>
          </a:p>
          <a:p>
            <a:pPr marL="742950" lvl="1" indent="-285750">
              <a:buFont typeface="Arial" charset="0"/>
              <a:buChar char="•"/>
            </a:pPr>
            <a:r>
              <a:rPr lang="en-US" sz="2400" dirty="0" smtClean="0"/>
              <a:t>Find </a:t>
            </a:r>
            <a:r>
              <a:rPr lang="en-US" sz="2400" dirty="0" smtClean="0"/>
              <a:t>Red </a:t>
            </a:r>
            <a:r>
              <a:rPr lang="en-US" sz="2400" dirty="0" smtClean="0"/>
              <a:t>channel average for full </a:t>
            </a:r>
            <a:r>
              <a:rPr lang="en-US" sz="2400" dirty="0" smtClean="0"/>
              <a:t>image</a:t>
            </a:r>
            <a:endParaRPr lang="en-US" sz="2400" dirty="0" smtClean="0"/>
          </a:p>
          <a:p>
            <a:pPr marL="742950" lvl="1" indent="-285750">
              <a:buFont typeface="Arial" charset="0"/>
              <a:buChar char="•"/>
            </a:pPr>
            <a:r>
              <a:rPr lang="en-US" sz="2400" dirty="0" smtClean="0"/>
              <a:t>Parse the image into </a:t>
            </a:r>
            <a:r>
              <a:rPr lang="en-US" sz="2400" dirty="0" smtClean="0"/>
              <a:t>10 ROIs (Numbers 0 – 9)</a:t>
            </a:r>
            <a:endParaRPr lang="en-US" sz="2400" dirty="0" smtClean="0"/>
          </a:p>
          <a:p>
            <a:pPr marL="742950" lvl="1" indent="-285750">
              <a:buFont typeface="Arial" charset="0"/>
              <a:buChar char="•"/>
            </a:pPr>
            <a:r>
              <a:rPr lang="en-US" sz="2400" dirty="0" smtClean="0"/>
              <a:t>Find </a:t>
            </a:r>
            <a:r>
              <a:rPr lang="en-US" sz="2400" dirty="0" smtClean="0"/>
              <a:t>Red </a:t>
            </a:r>
            <a:r>
              <a:rPr lang="en-US" sz="2400" dirty="0" smtClean="0"/>
              <a:t>channel average for each ROI</a:t>
            </a:r>
          </a:p>
          <a:p>
            <a:pPr marL="742950" lvl="1" indent="-285750">
              <a:buFont typeface="Arial" charset="0"/>
              <a:buChar char="•"/>
            </a:pPr>
            <a:r>
              <a:rPr lang="en-US" sz="2400" dirty="0" smtClean="0"/>
              <a:t>Collect top four ROIs with </a:t>
            </a:r>
            <a:r>
              <a:rPr lang="en-US" sz="2400" dirty="0" smtClean="0"/>
              <a:t>a Red channel </a:t>
            </a:r>
            <a:r>
              <a:rPr lang="en-US" sz="2400" dirty="0" smtClean="0"/>
              <a:t>average higher than the full image</a:t>
            </a:r>
          </a:p>
          <a:p>
            <a:pPr marL="742950" lvl="1" indent="-285750">
              <a:buFont typeface="Arial" charset="0"/>
              <a:buChar char="•"/>
            </a:pPr>
            <a:r>
              <a:rPr lang="en-US" sz="2400" dirty="0" smtClean="0"/>
              <a:t>Identify all possible permutations of the 4 digit </a:t>
            </a:r>
            <a:r>
              <a:rPr lang="en-US" sz="2400" dirty="0" smtClean="0"/>
              <a:t>PIN</a:t>
            </a:r>
            <a:endParaRPr lang="en-US" sz="2400" dirty="0" smtClean="0"/>
          </a:p>
          <a:p>
            <a:pPr lvl="1"/>
            <a:endParaRPr lang="en-US" sz="2400" dirty="0"/>
          </a:p>
          <a:p>
            <a:pPr marL="285750" indent="-285750">
              <a:buFont typeface="Arial" charset="0"/>
              <a:buChar char="•"/>
            </a:pPr>
            <a:r>
              <a:rPr lang="en-US" sz="2400" dirty="0" smtClean="0"/>
              <a:t>Can this be done a autonomously?</a:t>
            </a:r>
          </a:p>
          <a:p>
            <a:pPr marL="742950" lvl="1" indent="-285750">
              <a:buFont typeface="Arial" charset="0"/>
              <a:buChar char="•"/>
            </a:pPr>
            <a:r>
              <a:rPr lang="en-US" sz="2400" dirty="0" smtClean="0"/>
              <a:t>Autonomous key identification is not </a:t>
            </a:r>
            <a:r>
              <a:rPr lang="en-US" sz="2400" dirty="0" smtClean="0"/>
              <a:t>always accurate</a:t>
            </a:r>
            <a:endParaRPr lang="en-US" sz="2400" dirty="0" smtClean="0"/>
          </a:p>
          <a:p>
            <a:pPr marL="742950" lvl="1" indent="-285750">
              <a:buFont typeface="Arial" charset="0"/>
              <a:buChar char="•"/>
            </a:pPr>
            <a:r>
              <a:rPr lang="en-US" sz="2400" dirty="0" smtClean="0"/>
              <a:t>Other objects that are not keys are </a:t>
            </a:r>
            <a:r>
              <a:rPr lang="en-US" sz="2400" dirty="0" smtClean="0"/>
              <a:t>identified</a:t>
            </a:r>
            <a:endParaRPr lang="en-US" sz="2400" dirty="0" smtClean="0"/>
          </a:p>
          <a:p>
            <a:endParaRPr lang="en-US" sz="2400" dirty="0"/>
          </a:p>
          <a:p>
            <a:pPr marL="285750" lvl="1" indent="-285750">
              <a:buFont typeface="Arial" charset="0"/>
              <a:buChar char="•"/>
            </a:pPr>
            <a:r>
              <a:rPr lang="en-US" sz="2400" dirty="0"/>
              <a:t>How do we find the ROI</a:t>
            </a:r>
            <a:r>
              <a:rPr lang="en-US" sz="2400" dirty="0" smtClean="0"/>
              <a:t>?</a:t>
            </a:r>
            <a:endParaRPr lang="en-US" sz="2400" dirty="0"/>
          </a:p>
          <a:p>
            <a:pPr marL="742950" lvl="2" indent="-285750">
              <a:buFont typeface="Arial" charset="0"/>
              <a:buChar char="•"/>
            </a:pPr>
            <a:r>
              <a:rPr lang="en-US" sz="2400" dirty="0" smtClean="0"/>
              <a:t>Divide the image </a:t>
            </a:r>
            <a:r>
              <a:rPr lang="en-US" sz="2400" dirty="0" smtClean="0"/>
              <a:t>into 12 sections, use only the number sections</a:t>
            </a:r>
            <a:endParaRPr lang="en-US" sz="24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905530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87" y="1175657"/>
            <a:ext cx="10131425" cy="4717143"/>
          </a:xfrm>
        </p:spPr>
        <p:txBody>
          <a:bodyPr>
            <a:normAutofit/>
          </a:bodyPr>
          <a:lstStyle/>
          <a:p>
            <a:pPr algn="ctr"/>
            <a:r>
              <a:rPr lang="en-US" sz="6000" dirty="0" smtClean="0"/>
              <a:t>Additions</a:t>
            </a:r>
            <a:r>
              <a:rPr lang="is-IS" sz="6000" dirty="0" smtClean="0"/>
              <a:t>…</a:t>
            </a:r>
            <a:endParaRPr lang="en-US" sz="6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74179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Additions</a:t>
            </a:r>
            <a:endParaRPr lang="en-US" dirty="0"/>
          </a:p>
        </p:txBody>
      </p:sp>
      <p:sp>
        <p:nvSpPr>
          <p:cNvPr id="3" name="Content Placeholder 2"/>
          <p:cNvSpPr>
            <a:spLocks noGrp="1"/>
          </p:cNvSpPr>
          <p:nvPr>
            <p:ph idx="1"/>
          </p:nvPr>
        </p:nvSpPr>
        <p:spPr/>
        <p:txBody>
          <a:bodyPr/>
          <a:lstStyle/>
          <a:p>
            <a:r>
              <a:rPr lang="en-US" sz="2800" dirty="0" smtClean="0"/>
              <a:t>More Optimization</a:t>
            </a:r>
          </a:p>
          <a:p>
            <a:r>
              <a:rPr lang="en-US" sz="2800" dirty="0" smtClean="0"/>
              <a:t>Add GUI</a:t>
            </a:r>
            <a:endParaRPr lang="en-US" sz="2800" dirty="0"/>
          </a:p>
          <a:p>
            <a:r>
              <a:rPr lang="en-US" sz="2800" dirty="0" smtClean="0"/>
              <a:t>Develop Mobil App with camera grid design</a:t>
            </a:r>
          </a:p>
          <a:p>
            <a:r>
              <a:rPr lang="en-US" sz="2800" dirty="0" smtClean="0"/>
              <a:t>Research other applications</a:t>
            </a:r>
          </a:p>
          <a:p>
            <a:pPr marL="0" indent="0">
              <a:buNone/>
            </a:pP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778075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FIN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72136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87" y="1175657"/>
            <a:ext cx="10131425" cy="4717143"/>
          </a:xfrm>
        </p:spPr>
        <p:txBody>
          <a:bodyPr>
            <a:normAutofit/>
          </a:bodyPr>
          <a:lstStyle/>
          <a:p>
            <a:pPr algn="ctr"/>
            <a:r>
              <a:rPr lang="en-US" sz="6000" dirty="0" smtClean="0"/>
              <a:t>Design</a:t>
            </a:r>
            <a:r>
              <a:rPr lang="is-IS" sz="6000" dirty="0" smtClean="0"/>
              <a:t>…</a:t>
            </a:r>
            <a:endParaRPr lang="en-US" sz="6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683652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
            </a:r>
            <a:endParaRPr lang="en-US" dirty="0"/>
          </a:p>
        </p:txBody>
      </p:sp>
      <p:sp>
        <p:nvSpPr>
          <p:cNvPr id="5" name="TextBox 4"/>
          <p:cNvSpPr txBox="1"/>
          <p:nvPr/>
        </p:nvSpPr>
        <p:spPr>
          <a:xfrm>
            <a:off x="860612" y="2065867"/>
            <a:ext cx="10542494" cy="4370427"/>
          </a:xfrm>
          <a:prstGeom prst="rect">
            <a:avLst/>
          </a:prstGeom>
          <a:noFill/>
        </p:spPr>
        <p:txBody>
          <a:bodyPr wrap="square" rtlCol="0">
            <a:spAutoFit/>
          </a:bodyPr>
          <a:lstStyle/>
          <a:p>
            <a:pPr marL="285750" indent="-285750">
              <a:buFont typeface="Arial" charset="0"/>
              <a:buChar char="•"/>
            </a:pPr>
            <a:r>
              <a:rPr lang="en-US" sz="2000" dirty="0" smtClean="0"/>
              <a:t>A thermal recognition software designed specifically to identify Personal Identification Numbers (PIN</a:t>
            </a:r>
            <a:r>
              <a:rPr lang="en-US" sz="2000" dirty="0" smtClean="0"/>
              <a:t>) from a recently used access point.</a:t>
            </a:r>
            <a:endParaRPr lang="en-US" sz="2000" dirty="0" smtClean="0"/>
          </a:p>
          <a:p>
            <a:endParaRPr lang="en-US" sz="2000" dirty="0" smtClean="0"/>
          </a:p>
          <a:p>
            <a:r>
              <a:rPr lang="en-US" sz="2000" dirty="0" smtClean="0"/>
              <a:t>Pros:</a:t>
            </a:r>
            <a:endParaRPr lang="en-US" sz="2000" dirty="0"/>
          </a:p>
          <a:p>
            <a:pPr marL="285750" indent="-285750">
              <a:buFont typeface="Arial" charset="0"/>
              <a:buChar char="•"/>
            </a:pPr>
            <a:r>
              <a:rPr lang="en-US" sz="2000" dirty="0" smtClean="0"/>
              <a:t>An innovative security software</a:t>
            </a:r>
            <a:endParaRPr lang="en-US" sz="2000" dirty="0"/>
          </a:p>
          <a:p>
            <a:pPr marL="285750" indent="-285750">
              <a:buFont typeface="Arial" charset="0"/>
              <a:buChar char="•"/>
            </a:pPr>
            <a:r>
              <a:rPr lang="en-US" sz="2000" dirty="0" smtClean="0"/>
              <a:t>A tool to help increase security</a:t>
            </a:r>
          </a:p>
          <a:p>
            <a:pPr marL="285750" indent="-285750">
              <a:buFont typeface="Arial" charset="0"/>
              <a:buChar char="•"/>
            </a:pPr>
            <a:r>
              <a:rPr lang="en-US" sz="2000" dirty="0" smtClean="0"/>
              <a:t>A tool to help reduce data theft</a:t>
            </a:r>
            <a:endParaRPr lang="en-US" sz="2000" dirty="0"/>
          </a:p>
          <a:p>
            <a:pPr marL="285750" indent="-285750">
              <a:buFont typeface="Arial" charset="0"/>
              <a:buChar char="•"/>
            </a:pPr>
            <a:r>
              <a:rPr lang="en-US" sz="2000" dirty="0" smtClean="0"/>
              <a:t>A potential tool for investigations</a:t>
            </a:r>
          </a:p>
          <a:p>
            <a:endParaRPr lang="en-US" sz="2000" dirty="0"/>
          </a:p>
          <a:p>
            <a:r>
              <a:rPr lang="en-US" sz="2000" dirty="0" smtClean="0"/>
              <a:t>Cons: </a:t>
            </a:r>
          </a:p>
          <a:p>
            <a:pPr marL="285750" indent="-285750">
              <a:buFont typeface="Arial" charset="0"/>
              <a:buChar char="•"/>
            </a:pPr>
            <a:r>
              <a:rPr lang="en-US" sz="2000" dirty="0" smtClean="0"/>
              <a:t>Malicious users</a:t>
            </a:r>
          </a:p>
          <a:p>
            <a:pPr marL="285750" indent="-285750">
              <a:buFont typeface="Arial" charset="0"/>
              <a:buChar char="•"/>
            </a:pPr>
            <a:r>
              <a:rPr lang="en-US" sz="2000" dirty="0" smtClean="0"/>
              <a:t>Identity theft</a:t>
            </a:r>
          </a:p>
          <a:p>
            <a:pPr marL="285750" indent="-285750">
              <a:buFont typeface="Arial" charset="0"/>
              <a:buChar char="•"/>
            </a:pPr>
            <a:r>
              <a:rPr lang="en-US" sz="2000" dirty="0" smtClean="0"/>
              <a:t>Weakens access points that use PIN pads</a:t>
            </a:r>
            <a:endParaRPr lang="en-US" sz="2000" dirty="0"/>
          </a:p>
          <a:p>
            <a:pPr marL="285750" indent="-285750">
              <a:buFont typeface="Arial" charset="0"/>
              <a:buChar char="•"/>
            </a:pP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103104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ite_coll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4763"/>
            <a:ext cx="12192000" cy="6853237"/>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9483491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87" y="1175657"/>
            <a:ext cx="10131425" cy="4717143"/>
          </a:xfrm>
        </p:spPr>
        <p:txBody>
          <a:bodyPr>
            <a:normAutofit/>
          </a:bodyPr>
          <a:lstStyle/>
          <a:p>
            <a:pPr algn="ctr"/>
            <a:r>
              <a:rPr lang="en-US" sz="6000" dirty="0" smtClean="0"/>
              <a:t>Method</a:t>
            </a:r>
            <a:r>
              <a:rPr lang="is-IS" sz="6000" dirty="0" smtClean="0"/>
              <a:t>…</a:t>
            </a:r>
            <a:endParaRPr lang="en-US" sz="6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915333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en-US" dirty="0"/>
          </a:p>
        </p:txBody>
      </p:sp>
      <p:sp>
        <p:nvSpPr>
          <p:cNvPr id="4" name="TextBox 3"/>
          <p:cNvSpPr txBox="1"/>
          <p:nvPr/>
        </p:nvSpPr>
        <p:spPr>
          <a:xfrm>
            <a:off x="839096" y="2065867"/>
            <a:ext cx="10155219" cy="4524315"/>
          </a:xfrm>
          <a:prstGeom prst="rect">
            <a:avLst/>
          </a:prstGeom>
          <a:noFill/>
        </p:spPr>
        <p:txBody>
          <a:bodyPr wrap="square" rtlCol="0">
            <a:spAutoFit/>
          </a:bodyPr>
          <a:lstStyle/>
          <a:p>
            <a:pPr marL="285750" indent="-285750">
              <a:buFont typeface="Arial" charset="0"/>
              <a:buChar char="•"/>
            </a:pPr>
            <a:r>
              <a:rPr lang="en-US" dirty="0" smtClean="0"/>
              <a:t>Science fiction + </a:t>
            </a:r>
            <a:r>
              <a:rPr lang="en-US" dirty="0" err="1" smtClean="0"/>
              <a:t>Mozzie</a:t>
            </a:r>
            <a:r>
              <a:rPr lang="en-US" dirty="0" smtClean="0"/>
              <a:t> = The idea</a:t>
            </a:r>
          </a:p>
          <a:p>
            <a:endParaRPr lang="en-US" dirty="0"/>
          </a:p>
          <a:p>
            <a:pPr marL="285750" indent="-285750">
              <a:buFont typeface="Arial" charset="0"/>
              <a:buChar char="•"/>
            </a:pPr>
            <a:r>
              <a:rPr lang="en-US" dirty="0" smtClean="0"/>
              <a:t>Research lead to a document</a:t>
            </a:r>
          </a:p>
          <a:p>
            <a:r>
              <a:rPr lang="en-US" dirty="0"/>
              <a:t>	</a:t>
            </a:r>
            <a:r>
              <a:rPr lang="en-US" dirty="0" smtClean="0"/>
              <a:t>Heat </a:t>
            </a:r>
            <a:r>
              <a:rPr lang="en-US" dirty="0"/>
              <a:t>of the Moment: Characterizing </a:t>
            </a:r>
            <a:r>
              <a:rPr lang="en-US" dirty="0" smtClean="0"/>
              <a:t>the </a:t>
            </a:r>
            <a:r>
              <a:rPr lang="en-US" dirty="0"/>
              <a:t>Efficacy of Thermal Camera-Based </a:t>
            </a:r>
            <a:r>
              <a:rPr lang="en-US" dirty="0" smtClean="0"/>
              <a:t>Attacks</a:t>
            </a:r>
          </a:p>
          <a:p>
            <a:pPr marL="285750" indent="-285750">
              <a:buFont typeface="Arial" charset="0"/>
              <a:buChar char="•"/>
            </a:pPr>
            <a:endParaRPr lang="en-US" dirty="0"/>
          </a:p>
          <a:p>
            <a:pPr marL="285750" indent="-285750">
              <a:buFont typeface="Arial" charset="0"/>
              <a:buChar char="•"/>
            </a:pPr>
            <a:r>
              <a:rPr lang="en-US" dirty="0" smtClean="0"/>
              <a:t>Tools used: </a:t>
            </a:r>
          </a:p>
          <a:p>
            <a:pPr marL="742950" lvl="1" indent="-285750">
              <a:buFont typeface="Arial" charset="0"/>
              <a:buChar char="•"/>
            </a:pPr>
            <a:r>
              <a:rPr lang="en-US" dirty="0" err="1" smtClean="0"/>
              <a:t>OpenCV</a:t>
            </a:r>
            <a:endParaRPr lang="en-US" dirty="0" smtClean="0"/>
          </a:p>
          <a:p>
            <a:pPr marL="742950" lvl="1" indent="-285750">
              <a:buFont typeface="Arial" charset="0"/>
              <a:buChar char="•"/>
            </a:pPr>
            <a:r>
              <a:rPr lang="en-US" dirty="0" smtClean="0"/>
              <a:t>FLIR C2</a:t>
            </a:r>
          </a:p>
          <a:p>
            <a:pPr marL="742950" lvl="1" indent="-285750">
              <a:buFont typeface="Arial" charset="0"/>
              <a:buChar char="•"/>
            </a:pPr>
            <a:r>
              <a:rPr lang="en-US" dirty="0" err="1" smtClean="0"/>
              <a:t>git</a:t>
            </a:r>
            <a:r>
              <a:rPr lang="en-US" dirty="0" smtClean="0"/>
              <a:t> </a:t>
            </a:r>
          </a:p>
          <a:p>
            <a:pPr marL="285750" indent="-285750">
              <a:buFont typeface="Arial" charset="0"/>
              <a:buChar char="•"/>
            </a:pPr>
            <a:endParaRPr lang="en-US" dirty="0"/>
          </a:p>
          <a:p>
            <a:pPr marL="285750" indent="-285750">
              <a:buFont typeface="Arial" charset="0"/>
              <a:buChar char="•"/>
            </a:pPr>
            <a:r>
              <a:rPr lang="en-US" dirty="0" smtClean="0"/>
              <a:t>Approach</a:t>
            </a:r>
          </a:p>
          <a:p>
            <a:pPr marL="742950" lvl="1" indent="-285750">
              <a:buFont typeface="Arial" charset="0"/>
              <a:buChar char="•"/>
            </a:pPr>
            <a:r>
              <a:rPr lang="en-US" dirty="0" smtClean="0"/>
              <a:t>Used Mat objects</a:t>
            </a:r>
          </a:p>
          <a:p>
            <a:pPr marL="742950" lvl="1" indent="-285750">
              <a:buFont typeface="Arial" charset="0"/>
              <a:buChar char="•"/>
            </a:pPr>
            <a:r>
              <a:rPr lang="en-US" dirty="0" smtClean="0"/>
              <a:t>Scalar() function</a:t>
            </a:r>
          </a:p>
          <a:p>
            <a:pPr marL="742950" lvl="1" indent="-285750">
              <a:buFont typeface="Arial" charset="0"/>
              <a:buChar char="•"/>
            </a:pPr>
            <a:r>
              <a:rPr lang="en-US" dirty="0" smtClean="0"/>
              <a:t>Many more</a:t>
            </a:r>
            <a:r>
              <a:rPr lang="is-IS" dirty="0" smtClean="0"/>
              <a:t>…</a:t>
            </a:r>
            <a:endParaRPr lang="en-US" dirty="0" smtClean="0"/>
          </a:p>
          <a:p>
            <a:pPr lvl="1"/>
            <a:endParaRPr lang="en-US" dirty="0" smtClean="0"/>
          </a:p>
          <a:p>
            <a:endParaRPr lang="en-US" dirty="0"/>
          </a:p>
        </p:txBody>
      </p:sp>
      <p:pic>
        <p:nvPicPr>
          <p:cNvPr id="1026" name="Picture 2" descr="ttps://secure.surveymonkey.com/_resources/12862/38592862/2ae37429-bf66-4818-82fd-4dd49f86666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247" y="298279"/>
            <a:ext cx="2879956" cy="1039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upload.wikimedia.org/wikipedia/commons/thumb/3/32/OpenCV_Logo_with_text_svg_version.svg/831px-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5432" y="3091063"/>
            <a:ext cx="2777771" cy="3426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772569" y="3522134"/>
            <a:ext cx="4288271" cy="3200123"/>
          </a:xfrm>
          <a:prstGeom prst="rect">
            <a:avLst/>
          </a:prstGeom>
        </p:spPr>
      </p:pic>
      <p:pic>
        <p:nvPicPr>
          <p:cNvPr id="3" name="Picture 2" descr="ttps://git-scm.com/images/logos/downloads/Git-Logo-1788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8792" y="1673774"/>
            <a:ext cx="2414411" cy="100821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4" descr="http://api.ning.com/files/mClk6LlNRyvPunlJiVT2mz3B5I1lecDnAUsQMeYp1DYUXjnFg5gnxiyzF*GkgiYG4dvB0-9-xA1H-gkw2yoaeCMnzOeVWzNa/FlirOneThermalImagingCamer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8" y="374830"/>
            <a:ext cx="2091832" cy="221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36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265" y="1539996"/>
            <a:ext cx="4114114" cy="498633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506" y="1539996"/>
            <a:ext cx="4152900" cy="4986337"/>
          </a:xfrm>
          <a:prstGeom prst="rect">
            <a:avLst/>
          </a:prstGeom>
        </p:spPr>
      </p:pic>
      <p:sp>
        <p:nvSpPr>
          <p:cNvPr id="8" name="TextBox 7"/>
          <p:cNvSpPr txBox="1"/>
          <p:nvPr/>
        </p:nvSpPr>
        <p:spPr>
          <a:xfrm>
            <a:off x="1827624" y="906748"/>
            <a:ext cx="3266663" cy="523220"/>
          </a:xfrm>
          <a:prstGeom prst="rect">
            <a:avLst/>
          </a:prstGeom>
          <a:noFill/>
        </p:spPr>
        <p:txBody>
          <a:bodyPr wrap="none" rtlCol="0">
            <a:spAutoFit/>
          </a:bodyPr>
          <a:lstStyle/>
          <a:p>
            <a:r>
              <a:rPr lang="en-US" sz="2800" dirty="0" smtClean="0"/>
              <a:t>Before PIN is entered</a:t>
            </a:r>
            <a:endParaRPr lang="en-US" sz="2800" dirty="0"/>
          </a:p>
        </p:txBody>
      </p:sp>
      <p:sp>
        <p:nvSpPr>
          <p:cNvPr id="10" name="TextBox 9"/>
          <p:cNvSpPr txBox="1"/>
          <p:nvPr/>
        </p:nvSpPr>
        <p:spPr>
          <a:xfrm>
            <a:off x="7133431" y="906748"/>
            <a:ext cx="3043782" cy="523220"/>
          </a:xfrm>
          <a:prstGeom prst="rect">
            <a:avLst/>
          </a:prstGeom>
          <a:noFill/>
        </p:spPr>
        <p:txBody>
          <a:bodyPr wrap="none" rtlCol="0">
            <a:spAutoFit/>
          </a:bodyPr>
          <a:lstStyle/>
          <a:p>
            <a:r>
              <a:rPr lang="en-US" sz="2800" dirty="0" smtClean="0"/>
              <a:t>After PIN is entered</a:t>
            </a:r>
            <a:endParaRPr lang="en-US" sz="28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7709500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67552"/>
            <a:ext cx="10131425" cy="1456267"/>
          </a:xfrm>
        </p:spPr>
        <p:txBody>
          <a:bodyPr/>
          <a:lstStyle/>
          <a:p>
            <a:r>
              <a:rPr lang="en-US" dirty="0" smtClean="0"/>
              <a:t>Method</a:t>
            </a:r>
            <a:endParaRPr lang="en-US" dirty="0"/>
          </a:p>
        </p:txBody>
      </p:sp>
      <p:sp>
        <p:nvSpPr>
          <p:cNvPr id="5" name="TextBox 4"/>
          <p:cNvSpPr txBox="1"/>
          <p:nvPr/>
        </p:nvSpPr>
        <p:spPr>
          <a:xfrm>
            <a:off x="828675" y="1817291"/>
            <a:ext cx="10801350" cy="4708981"/>
          </a:xfrm>
          <a:prstGeom prst="rect">
            <a:avLst/>
          </a:prstGeom>
          <a:noFill/>
        </p:spPr>
        <p:txBody>
          <a:bodyPr wrap="square" rtlCol="0">
            <a:spAutoFit/>
          </a:bodyPr>
          <a:lstStyle/>
          <a:p>
            <a:pPr marL="285750" indent="-285750">
              <a:buFont typeface="Arial" charset="0"/>
              <a:buChar char="•"/>
            </a:pPr>
            <a:r>
              <a:rPr lang="en-US" sz="2000" dirty="0" smtClean="0"/>
              <a:t>Research</a:t>
            </a:r>
            <a:endParaRPr lang="en-US" sz="2000" dirty="0"/>
          </a:p>
          <a:p>
            <a:pPr marL="285750" indent="-285750">
              <a:buFont typeface="Arial" charset="0"/>
              <a:buChar char="•"/>
            </a:pPr>
            <a:r>
              <a:rPr lang="en-US" sz="2000" b="1" dirty="0" smtClean="0">
                <a:solidFill>
                  <a:schemeClr val="tx1">
                    <a:lumMod val="50000"/>
                  </a:schemeClr>
                </a:solidFill>
              </a:rPr>
              <a:t>Max</a:t>
            </a:r>
          </a:p>
          <a:p>
            <a:pPr lvl="1"/>
            <a:r>
              <a:rPr lang="en-US" sz="2000" dirty="0" smtClean="0">
                <a:solidFill>
                  <a:schemeClr val="tx1">
                    <a:lumMod val="50000"/>
                  </a:schemeClr>
                </a:solidFill>
              </a:rPr>
              <a:t>With </a:t>
            </a:r>
            <a:r>
              <a:rPr lang="en-US" sz="2000" dirty="0">
                <a:solidFill>
                  <a:schemeClr val="tx1">
                    <a:lumMod val="50000"/>
                  </a:schemeClr>
                </a:solidFill>
              </a:rPr>
              <a:t>the max method, each ROI was </a:t>
            </a:r>
            <a:r>
              <a:rPr lang="en-US" sz="2000" dirty="0" smtClean="0">
                <a:solidFill>
                  <a:schemeClr val="tx1">
                    <a:lumMod val="50000"/>
                  </a:schemeClr>
                </a:solidFill>
              </a:rPr>
              <a:t>represented </a:t>
            </a:r>
            <a:r>
              <a:rPr lang="en-US" sz="2000" dirty="0">
                <a:solidFill>
                  <a:schemeClr val="tx1">
                    <a:lumMod val="50000"/>
                  </a:schemeClr>
                </a:solidFill>
              </a:rPr>
              <a:t>by the maximum temperature recorded within the region. We found that, while this did pull out high temperatures caused by user warmth, it also fell prey to higher noise in blank regions</a:t>
            </a:r>
            <a:r>
              <a:rPr lang="en-US" sz="2000" dirty="0" smtClean="0">
                <a:solidFill>
                  <a:schemeClr val="tx1">
                    <a:lumMod val="50000"/>
                  </a:schemeClr>
                </a:solidFill>
              </a:rPr>
              <a:t>.</a:t>
            </a:r>
            <a:endParaRPr lang="en-US" sz="2000" dirty="0">
              <a:solidFill>
                <a:schemeClr val="tx1">
                  <a:lumMod val="50000"/>
                </a:schemeClr>
              </a:solidFill>
            </a:endParaRPr>
          </a:p>
          <a:p>
            <a:pPr marL="285750" indent="-285750">
              <a:buFont typeface="Arial" charset="0"/>
              <a:buChar char="•"/>
            </a:pPr>
            <a:r>
              <a:rPr lang="en-US" sz="2000" dirty="0" smtClean="0">
                <a:solidFill>
                  <a:srgbClr val="FFFF00"/>
                </a:solidFill>
              </a:rPr>
              <a:t> </a:t>
            </a:r>
            <a:r>
              <a:rPr lang="en-US" sz="2000" b="1" dirty="0" smtClean="0">
                <a:solidFill>
                  <a:srgbClr val="FFFF00"/>
                </a:solidFill>
              </a:rPr>
              <a:t>Mean</a:t>
            </a:r>
          </a:p>
          <a:p>
            <a:pPr lvl="1"/>
            <a:r>
              <a:rPr lang="en-US" sz="2000" dirty="0" smtClean="0">
                <a:solidFill>
                  <a:srgbClr val="FFFF00"/>
                </a:solidFill>
              </a:rPr>
              <a:t>With </a:t>
            </a:r>
            <a:r>
              <a:rPr lang="en-US" sz="2000" dirty="0">
                <a:solidFill>
                  <a:srgbClr val="FFFF00"/>
                </a:solidFill>
              </a:rPr>
              <a:t>the mean method, each ROI was represented as the arithmetic mean of its </a:t>
            </a:r>
            <a:r>
              <a:rPr lang="en-US" sz="2000" dirty="0" smtClean="0">
                <a:solidFill>
                  <a:srgbClr val="FFFF00"/>
                </a:solidFill>
              </a:rPr>
              <a:t>intensities</a:t>
            </a:r>
            <a:r>
              <a:rPr lang="en-US" sz="2000" dirty="0" smtClean="0">
                <a:solidFill>
                  <a:srgbClr val="FFFF00"/>
                </a:solidFill>
              </a:rPr>
              <a:t>. </a:t>
            </a:r>
            <a:r>
              <a:rPr lang="en-US" sz="2000" dirty="0">
                <a:solidFill>
                  <a:srgbClr val="FFFF00"/>
                </a:solidFill>
              </a:rPr>
              <a:t>This method did a far better job than the max method of smoothing out noise; still, we observed that old or light keypresses sometimes provided a very small movement in the mean. Overall, </a:t>
            </a:r>
            <a:r>
              <a:rPr lang="en-US" sz="2000" dirty="0" smtClean="0">
                <a:solidFill>
                  <a:srgbClr val="FFFF00"/>
                </a:solidFill>
              </a:rPr>
              <a:t>however</a:t>
            </a:r>
            <a:r>
              <a:rPr lang="en-US" sz="2000" dirty="0">
                <a:solidFill>
                  <a:srgbClr val="FFFF00"/>
                </a:solidFill>
              </a:rPr>
              <a:t>, this method achieved the best performance out of the three.</a:t>
            </a:r>
          </a:p>
          <a:p>
            <a:pPr marL="285750" indent="-285750">
              <a:buFont typeface="Arial" charset="0"/>
              <a:buChar char="•"/>
            </a:pPr>
            <a:r>
              <a:rPr lang="en-US" sz="2000" b="1" dirty="0" err="1" smtClean="0">
                <a:solidFill>
                  <a:schemeClr val="tx1">
                    <a:lumMod val="50000"/>
                  </a:schemeClr>
                </a:solidFill>
              </a:rPr>
              <a:t>Binarize</a:t>
            </a:r>
            <a:endParaRPr lang="en-US" sz="2000" b="1" dirty="0" smtClean="0">
              <a:solidFill>
                <a:schemeClr val="tx1">
                  <a:lumMod val="50000"/>
                </a:schemeClr>
              </a:solidFill>
            </a:endParaRPr>
          </a:p>
          <a:p>
            <a:pPr lvl="1"/>
            <a:r>
              <a:rPr lang="en-US" sz="2000" dirty="0" smtClean="0">
                <a:solidFill>
                  <a:schemeClr val="tx1">
                    <a:lumMod val="50000"/>
                  </a:schemeClr>
                </a:solidFill>
              </a:rPr>
              <a:t>Finally</a:t>
            </a:r>
            <a:r>
              <a:rPr lang="en-US" sz="2000" dirty="0">
                <a:solidFill>
                  <a:schemeClr val="tx1">
                    <a:lumMod val="50000"/>
                  </a:schemeClr>
                </a:solidFill>
              </a:rPr>
              <a:t>, for the </a:t>
            </a:r>
            <a:r>
              <a:rPr lang="en-US" sz="2000" dirty="0" err="1">
                <a:solidFill>
                  <a:schemeClr val="tx1">
                    <a:lumMod val="50000"/>
                  </a:schemeClr>
                </a:solidFill>
              </a:rPr>
              <a:t>binarize</a:t>
            </a:r>
            <a:r>
              <a:rPr lang="en-US" sz="2000" dirty="0">
                <a:solidFill>
                  <a:schemeClr val="tx1">
                    <a:lumMod val="50000"/>
                  </a:schemeClr>
                </a:solidFill>
              </a:rPr>
              <a:t> method, we </a:t>
            </a:r>
            <a:r>
              <a:rPr lang="en-US" sz="2000" dirty="0" smtClean="0">
                <a:solidFill>
                  <a:schemeClr val="tx1">
                    <a:lumMod val="50000"/>
                  </a:schemeClr>
                </a:solidFill>
              </a:rPr>
              <a:t>compared </a:t>
            </a:r>
            <a:r>
              <a:rPr lang="en-US" sz="2000" dirty="0">
                <a:solidFill>
                  <a:schemeClr val="tx1">
                    <a:lumMod val="50000"/>
                  </a:schemeClr>
                </a:solidFill>
              </a:rPr>
              <a:t>each pixel against its counterpart in the </a:t>
            </a:r>
            <a:r>
              <a:rPr lang="en-US" sz="2000" dirty="0" smtClean="0">
                <a:solidFill>
                  <a:schemeClr val="tx1">
                    <a:lumMod val="50000"/>
                  </a:schemeClr>
                </a:solidFill>
              </a:rPr>
              <a:t>calibration </a:t>
            </a:r>
            <a:r>
              <a:rPr lang="en-US" sz="2000" dirty="0">
                <a:solidFill>
                  <a:schemeClr val="tx1">
                    <a:lumMod val="50000"/>
                  </a:schemeClr>
                </a:solidFill>
              </a:rPr>
              <a:t>frame. If its temperature increased, we treated it as a 1; otherwise, as a 0. By then </a:t>
            </a:r>
            <a:r>
              <a:rPr lang="en-US" sz="2000" dirty="0" smtClean="0">
                <a:solidFill>
                  <a:schemeClr val="tx1">
                    <a:lumMod val="50000"/>
                  </a:schemeClr>
                </a:solidFill>
              </a:rPr>
              <a:t>applying </a:t>
            </a:r>
            <a:r>
              <a:rPr lang="en-US" sz="2000" dirty="0">
                <a:solidFill>
                  <a:schemeClr val="tx1">
                    <a:lumMod val="50000"/>
                  </a:schemeClr>
                </a:solidFill>
              </a:rPr>
              <a:t>the mean method to the </a:t>
            </a:r>
            <a:r>
              <a:rPr lang="en-US" sz="2000" dirty="0" err="1">
                <a:solidFill>
                  <a:schemeClr val="tx1">
                    <a:lumMod val="50000"/>
                  </a:schemeClr>
                </a:solidFill>
              </a:rPr>
              <a:t>binarized</a:t>
            </a:r>
            <a:r>
              <a:rPr lang="en-US" sz="2000" dirty="0">
                <a:solidFill>
                  <a:schemeClr val="tx1">
                    <a:lumMod val="50000"/>
                  </a:schemeClr>
                </a:solidFill>
              </a:rPr>
              <a:t> image, we can gain a measure of how much of the ROI has </a:t>
            </a:r>
            <a:r>
              <a:rPr lang="en-US" sz="2000" dirty="0" smtClean="0">
                <a:solidFill>
                  <a:schemeClr val="tx1">
                    <a:lumMod val="50000"/>
                  </a:schemeClr>
                </a:solidFill>
              </a:rPr>
              <a:t>increased </a:t>
            </a:r>
            <a:r>
              <a:rPr lang="en-US" sz="2000" dirty="0">
                <a:solidFill>
                  <a:schemeClr val="tx1">
                    <a:lumMod val="50000"/>
                  </a:schemeClr>
                </a:solidFill>
              </a:rPr>
              <a:t>in temperature.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899662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471</TotalTime>
  <Words>588</Words>
  <Application>Microsoft Office PowerPoint</Application>
  <PresentationFormat>Widescreen</PresentationFormat>
  <Paragraphs>150</Paragraphs>
  <Slides>24</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Celestial</vt:lpstr>
      <vt:lpstr>Thermal Image Pin Detection &amp; Recognition</vt:lpstr>
      <vt:lpstr>Overview</vt:lpstr>
      <vt:lpstr>Design…</vt:lpstr>
      <vt:lpstr>Design</vt:lpstr>
      <vt:lpstr>PowerPoint Presentation</vt:lpstr>
      <vt:lpstr>Method…</vt:lpstr>
      <vt:lpstr>Method</vt:lpstr>
      <vt:lpstr>PowerPoint Presentation</vt:lpstr>
      <vt:lpstr>Method</vt:lpstr>
      <vt:lpstr>Contributions…</vt:lpstr>
      <vt:lpstr>Our contributions – Eric &amp; Justin</vt:lpstr>
      <vt:lpstr>contributions – Eric (complete)</vt:lpstr>
      <vt:lpstr>Contribution – Justin (ongoing)</vt:lpstr>
      <vt:lpstr>DATASET…</vt:lpstr>
      <vt:lpstr>Dataset</vt:lpstr>
      <vt:lpstr>Results…</vt:lpstr>
      <vt:lpstr>Results </vt:lpstr>
      <vt:lpstr>Problems…</vt:lpstr>
      <vt:lpstr>Problems</vt:lpstr>
      <vt:lpstr>Conclusion…</vt:lpstr>
      <vt:lpstr>Conclusion</vt:lpstr>
      <vt:lpstr>Additions…</vt:lpstr>
      <vt:lpstr>Additions</vt:lpstr>
      <vt:lpstr>FIN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Thermal Image Pin Recognition</dc:title>
  <dc:creator>Guerra, Justin</dc:creator>
  <cp:lastModifiedBy>Eric Romero</cp:lastModifiedBy>
  <cp:revision>58</cp:revision>
  <dcterms:created xsi:type="dcterms:W3CDTF">2015-11-17T18:56:45Z</dcterms:created>
  <dcterms:modified xsi:type="dcterms:W3CDTF">2015-11-19T03:33:12Z</dcterms:modified>
</cp:coreProperties>
</file>